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58" r:id="rId3"/>
    <p:sldId id="256" r:id="rId4"/>
    <p:sldId id="264" r:id="rId5"/>
    <p:sldId id="257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8"/>
    <p:restoredTop sz="94257"/>
  </p:normalViewPr>
  <p:slideViewPr>
    <p:cSldViewPr snapToGrid="0" snapToObjects="1">
      <p:cViewPr varScale="1">
        <p:scale>
          <a:sx n="111" d="100"/>
          <a:sy n="111" d="100"/>
        </p:scale>
        <p:origin x="13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B91A15-CC8C-7B46-ADD4-0A27FF231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546727-B142-5A4A-8EE0-505A58ED4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7336B8-6DF4-7B4E-B507-7B5EBE0BC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9A2D80-33F5-2F4C-AEAA-8BA14B7B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E69F1C-641D-5544-A9C9-49FAE319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595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131C1-041B-2B41-AC0C-DDEA927C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7C335F-124E-6545-AD87-3EF44F0C9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2F3792-A77B-0542-B911-FC977CAAC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BF2737-85E0-234C-BE5D-D356823B3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281D40-0650-784B-8A3D-EF5B4521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28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E84B6B9-FA94-D14C-AB70-5A3C5EA01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44C69C-E14B-3D49-802E-77B2B3482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FE6EEA-0CB3-DA40-BD91-0073C7C19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F290A0-FB21-1247-9B38-A7C34EEE5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1093F9-37CC-5846-BB2B-766067FD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242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C473EB-2975-3640-8A74-243A6C989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80AC94-4779-5B43-A335-460A6D5E4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3BE0CB-1000-4B4D-A93B-B5DE20A5F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0DF0E9-EF19-1A47-B525-E3B5DDCF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C012E7-9E99-FA4C-9D35-3EA03C75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9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26B936-7027-4948-93B8-1275DB2C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2C18A1-734E-8B43-9757-497323B48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0CE4E6-587C-1942-9220-AD6D6946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2DC658-C069-7B4D-80BE-A62C7916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20D7D8-1CB8-964B-BEE7-E94247ED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96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C1268-F045-B040-835F-148BC12E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A5FBDA-9266-F343-BD7C-6C082A0C0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1875C6-0F9F-7B49-801E-4174CC46C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4BE30B-6D8A-3546-9A6C-57E545C0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E548FB-4EED-D844-976B-E98F5A5B5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2AB5A2-F065-8C4E-BC74-96D414B4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50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E87E7-671D-B24E-BA1E-AECAA52B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3F626D-48FE-A940-9BF4-28590DFFE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C945B0-3087-D747-AE1A-1CC9A97A0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8F2999-1B79-C34D-B1CD-C8C7B3653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FD3A21B-B93D-E74E-8BC6-74B07D906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769DCC-BCD7-1448-8457-DB493AA62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A2BD76-F00B-AB4F-AF53-8FFFEFE50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676995-CED6-6A4F-95DE-62E59FDE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78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CFE3-4AF5-064C-A90C-D51DE6DE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A4E057-1841-8340-A6D0-B404B944D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E70FAE-A863-FF4C-94AD-0B113D70B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459FE9-1C32-B640-885C-B9E5A382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69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37AFCF0-B86E-A84E-942C-E55B17128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9DEFAF-BC22-3845-9EBD-443D9B8F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F48449-55C6-A84E-AEBC-8CA1699A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40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C91DF8-34A3-2F43-AB18-1C02510C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CA956E-C594-174F-A2C2-66E989CC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224ACC-4397-B844-A820-8E89D3416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EC5846-0EC9-064F-914C-3B9889F1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345F44-8CBD-1D4D-BFE4-0D62F381E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2DFCE9-7616-3A47-9904-252CE46E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17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6706FC-D425-EC48-8308-6FB289D3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E5E28E6-121F-C843-B4F7-A8771AFD8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D468EB0-2A3B-D24D-A6BA-9A4A99BFC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0EC150-F0DA-944F-8097-35E8DD7F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9D7E3B-F136-2040-957D-F51F18F6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1323DF-5E59-6346-8DC2-681FC9FA9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52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96BCBB1-1B5F-8146-BE45-E5ACB8C8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533CD1-9442-9A41-8BF9-29E24B9A4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17BDF4-332A-9B46-9867-81351AB95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53326-98A5-254E-89D1-0A80B92EAAE2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75ABE2-DA6C-394F-A2CF-F2A16EB3B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F1BF77-B314-9040-B3F5-4E3FE2803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DFE6A-8D5A-1E43-8F70-884555520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34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hyperlink" Target="http://developpementdurable.ac-dijon.fr/index.php" TargetMode="External"/><Relationship Id="rId16" Type="http://schemas.openxmlformats.org/officeDocument/2006/relationships/image" Target="../media/image15.tiff"/><Relationship Id="rId20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19" Type="http://schemas.openxmlformats.org/officeDocument/2006/relationships/image" Target="../media/image18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hyperlink" Target="autopositionnement_e3d_lycees-colleges_2020-2021.xlsx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hyperlink" Target="autopositionnement_e3d_lycees-colleges_2020-2021.xls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32.tiff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animal-bande-annonce-vf-documentaire-2021-cyril-dion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CCC498-6140-A048-8803-F02864D1C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02" t="36322" r="29302" b="9303"/>
          <a:stretch/>
        </p:blipFill>
        <p:spPr>
          <a:xfrm>
            <a:off x="3524250" y="756472"/>
            <a:ext cx="5426788" cy="50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1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3C2D29-7FD6-2D41-828F-A227477CEB33}"/>
              </a:ext>
            </a:extLst>
          </p:cNvPr>
          <p:cNvSpPr txBox="1"/>
          <p:nvPr/>
        </p:nvSpPr>
        <p:spPr>
          <a:xfrm>
            <a:off x="267194" y="213993"/>
            <a:ext cx="1081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00B050"/>
                </a:solidFill>
              </a:rPr>
              <a:t>Quelques projets 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E46252-B4C0-FC42-92CC-91DCA837D33D}"/>
              </a:ext>
            </a:extLst>
          </p:cNvPr>
          <p:cNvSpPr txBox="1"/>
          <p:nvPr/>
        </p:nvSpPr>
        <p:spPr>
          <a:xfrm>
            <a:off x="3702132" y="2591032"/>
            <a:ext cx="4787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rgbClr val="00B050"/>
                </a:solidFill>
              </a:rPr>
              <a:t>Et bien d’autres encore!</a:t>
            </a:r>
          </a:p>
        </p:txBody>
      </p:sp>
    </p:spTree>
    <p:extLst>
      <p:ext uri="{BB962C8B-B14F-4D97-AF65-F5344CB8AC3E}">
        <p14:creationId xmlns:p14="http://schemas.microsoft.com/office/powerpoint/2010/main" val="1981587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1BCB10-4432-5045-ABA0-964EA75FF579}"/>
              </a:ext>
            </a:extLst>
          </p:cNvPr>
          <p:cNvSpPr/>
          <p:nvPr/>
        </p:nvSpPr>
        <p:spPr>
          <a:xfrm>
            <a:off x="-420524" y="-116306"/>
            <a:ext cx="7470038" cy="1218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i="0" strike="noStrike" dirty="0">
                <a:solidFill>
                  <a:srgbClr val="42A5F5"/>
                </a:solidFill>
                <a:effectLst/>
                <a:latin typeface="Roboto" panose="020F0502020204030204" pitchFamily="34" charset="0"/>
                <a:hlinkClick r:id="rId2"/>
              </a:rPr>
              <a:t>Développement durable en 17 objectifs (ODD)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2CC1E30-8F84-6C4B-8B17-3FD5D10D2BD2}"/>
              </a:ext>
            </a:extLst>
          </p:cNvPr>
          <p:cNvSpPr/>
          <p:nvPr/>
        </p:nvSpPr>
        <p:spPr>
          <a:xfrm>
            <a:off x="2053654" y="2423409"/>
            <a:ext cx="4734467" cy="4457077"/>
          </a:xfrm>
          <a:prstGeom prst="ellipse">
            <a:avLst/>
          </a:prstGeom>
          <a:solidFill>
            <a:srgbClr val="92D050">
              <a:alpha val="40972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00B050"/>
                </a:solidFill>
              </a:rPr>
              <a:t>L’environnement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33DB90C-7D00-CE4E-986C-ABC5B14F9AC3}"/>
              </a:ext>
            </a:extLst>
          </p:cNvPr>
          <p:cNvSpPr/>
          <p:nvPr/>
        </p:nvSpPr>
        <p:spPr>
          <a:xfrm>
            <a:off x="5367689" y="2423409"/>
            <a:ext cx="4734467" cy="4457077"/>
          </a:xfrm>
          <a:prstGeom prst="ellipse">
            <a:avLst/>
          </a:prstGeom>
          <a:solidFill>
            <a:srgbClr val="00B0F0">
              <a:alpha val="40972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/>
                </a:solidFill>
              </a:rPr>
              <a:t>Le social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9C6385E-7CB6-0B43-B141-EA24364BCC21}"/>
              </a:ext>
            </a:extLst>
          </p:cNvPr>
          <p:cNvSpPr/>
          <p:nvPr/>
        </p:nvSpPr>
        <p:spPr>
          <a:xfrm>
            <a:off x="3749966" y="-1"/>
            <a:ext cx="4734467" cy="4457077"/>
          </a:xfrm>
          <a:prstGeom prst="ellipse">
            <a:avLst/>
          </a:prstGeom>
          <a:solidFill>
            <a:srgbClr val="FFC000">
              <a:alpha val="40972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2"/>
                </a:solidFill>
              </a:rPr>
              <a:t>L’économie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1F6AF26-D280-6541-9458-27E9047AF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477" y="1072341"/>
            <a:ext cx="2247900" cy="22606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0534FB1-89F3-A84B-BAEA-580601157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17" y="1834366"/>
            <a:ext cx="2247900" cy="22606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38C7A8D-11BD-8142-BEFE-83EC895FE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561" y="2873949"/>
            <a:ext cx="2247900" cy="22606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2A640B0-B0D4-2642-A4B0-CB40C31D9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1" y="3825342"/>
            <a:ext cx="2247900" cy="22606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1C4F21D-433B-B745-B077-BBCB19DE9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1618" y="2053265"/>
            <a:ext cx="2247900" cy="22606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C361AF6-4E70-F149-9F84-13A59CA12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808" y="4852638"/>
            <a:ext cx="2247900" cy="22606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FEEBFBB-EEF1-6843-BAFA-39FD023916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9415" y="4846288"/>
            <a:ext cx="2247900" cy="22606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8F5D05F-2AEC-4141-A6AC-45B0EC12E1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1983" y="2272866"/>
            <a:ext cx="2235200" cy="22733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2474F3B-392D-EA42-AF55-91E68CF62E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5250" y="2940049"/>
            <a:ext cx="2235200" cy="22733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D93448E-A92A-1240-BE9F-DF53527163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3208" y="3754049"/>
            <a:ext cx="2235200" cy="22733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6901D02-EDDE-9B49-B375-8EDFFB1E02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19356" y="4568049"/>
            <a:ext cx="2235200" cy="22733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65EE5C0-3179-CC41-A397-4F424C33C1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75556" y="4925363"/>
            <a:ext cx="2235200" cy="22733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6DE4467-42A9-1442-8529-CCBB8F270B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9634" y="4925363"/>
            <a:ext cx="2235200" cy="22733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8734426-10AB-DB4C-8696-2F4AA9F2A5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8177" y="-76293"/>
            <a:ext cx="2235200" cy="22733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2A593EF-5849-2F4B-8472-FB34E8FAEE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46664" y="-164979"/>
            <a:ext cx="2235200" cy="22733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4DAD68E-DED0-C94B-8B60-274784ABB3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9513" y="777457"/>
            <a:ext cx="2235200" cy="22733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937F5D8-768D-9747-8486-02ED0F13E6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60313" y="-7547"/>
            <a:ext cx="2235200" cy="22733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2BBE1E5-EE1C-5D40-B40C-47027E17E80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19751" y="2576792"/>
            <a:ext cx="2235200" cy="22733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434CD25A-B49A-654B-AC43-B57AAB98752E}"/>
              </a:ext>
            </a:extLst>
          </p:cNvPr>
          <p:cNvSpPr txBox="1"/>
          <p:nvPr/>
        </p:nvSpPr>
        <p:spPr>
          <a:xfrm>
            <a:off x="3755288" y="3066718"/>
            <a:ext cx="4368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DEVELOPPEMENT</a:t>
            </a:r>
          </a:p>
          <a:p>
            <a:pPr algn="ctr"/>
            <a:r>
              <a:rPr lang="fr-FR" sz="4000" dirty="0"/>
              <a:t>DURABLE</a:t>
            </a:r>
          </a:p>
        </p:txBody>
      </p:sp>
    </p:spTree>
    <p:extLst>
      <p:ext uri="{BB962C8B-B14F-4D97-AF65-F5344CB8AC3E}">
        <p14:creationId xmlns:p14="http://schemas.microsoft.com/office/powerpoint/2010/main" val="315735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01D081-C8B3-A243-BECC-8478187457C0}"/>
              </a:ext>
            </a:extLst>
          </p:cNvPr>
          <p:cNvSpPr/>
          <p:nvPr/>
        </p:nvSpPr>
        <p:spPr>
          <a:xfrm>
            <a:off x="336889" y="534318"/>
            <a:ext cx="45065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5B89"/>
                </a:solidFill>
                <a:latin typeface="Arial" panose="020B0604020202020204" pitchFamily="34" charset="0"/>
              </a:rPr>
              <a:t>Pour atteindre ces ODD dans un établissement scolaire, il existe 3 domaines d’actions :</a:t>
            </a:r>
            <a:endParaRPr lang="fr-FR" sz="3200" dirty="0">
              <a:effectLst/>
            </a:endParaRPr>
          </a:p>
        </p:txBody>
      </p:sp>
      <p:pic>
        <p:nvPicPr>
          <p:cNvPr id="6" name="Image 5">
            <a:hlinkClick r:id="rId2"/>
            <a:extLst>
              <a:ext uri="{FF2B5EF4-FFF2-40B4-BE49-F238E27FC236}">
                <a16:creationId xmlns:a16="http://schemas.microsoft.com/office/drawing/2014/main" id="{1A61DFF4-F1CA-F34C-956D-51FD8C92D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75" y="0"/>
            <a:ext cx="762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CCC498-6140-A048-8803-F02864D1C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928" y="-104932"/>
            <a:ext cx="747807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01D081-C8B3-A243-BECC-8478187457C0}"/>
              </a:ext>
            </a:extLst>
          </p:cNvPr>
          <p:cNvSpPr/>
          <p:nvPr/>
        </p:nvSpPr>
        <p:spPr>
          <a:xfrm>
            <a:off x="207354" y="677193"/>
            <a:ext cx="45065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5B89"/>
                </a:solidFill>
                <a:effectLst/>
                <a:latin typeface="Arial" panose="020B0604020202020204" pitchFamily="34" charset="0"/>
              </a:rPr>
              <a:t>Aboutissement : </a:t>
            </a:r>
            <a:r>
              <a:rPr lang="fr-FR" sz="3200" b="1" dirty="0">
                <a:solidFill>
                  <a:srgbClr val="005B89"/>
                </a:solidFill>
                <a:latin typeface="Arial" panose="020B0604020202020204" pitchFamily="34" charset="0"/>
              </a:rPr>
              <a:t>label E3D</a:t>
            </a:r>
            <a:endParaRPr lang="fr-FR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5445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2"/>
            <a:extLst>
              <a:ext uri="{FF2B5EF4-FFF2-40B4-BE49-F238E27FC236}">
                <a16:creationId xmlns:a16="http://schemas.microsoft.com/office/drawing/2014/main" id="{788E51AC-83ED-5541-85B8-F277DF28D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75" y="0"/>
            <a:ext cx="762132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62ED2E-EE1F-AE47-9BB5-1080C408A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73700" cy="2298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EF58F7-84EE-4040-BC1A-4A6D6A1EC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8700"/>
            <a:ext cx="5473700" cy="2298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A94E82-F724-664E-B177-B7A6BB1C5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9300"/>
            <a:ext cx="54737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9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7EC6F8-FD61-5845-B895-D261D8DEF835}"/>
              </a:ext>
            </a:extLst>
          </p:cNvPr>
          <p:cNvSpPr txBox="1"/>
          <p:nvPr/>
        </p:nvSpPr>
        <p:spPr>
          <a:xfrm>
            <a:off x="267194" y="213993"/>
            <a:ext cx="1081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00B050"/>
                </a:solidFill>
              </a:rPr>
              <a:t>Quelques projets 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509208-4230-EC42-82CD-A8EDC9A97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3"/>
          <a:stretch/>
        </p:blipFill>
        <p:spPr bwMode="auto">
          <a:xfrm rot="464930">
            <a:off x="5437239" y="394836"/>
            <a:ext cx="618704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B4729C-8EEE-E349-B15E-5A614BC57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93" y="109086"/>
            <a:ext cx="50673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4733F87-3A12-2645-BA31-BA9FA1379708}"/>
              </a:ext>
            </a:extLst>
          </p:cNvPr>
          <p:cNvSpPr txBox="1"/>
          <p:nvPr/>
        </p:nvSpPr>
        <p:spPr>
          <a:xfrm>
            <a:off x="152401" y="2472279"/>
            <a:ext cx="4787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rgbClr val="00B050"/>
                </a:solidFill>
              </a:rPr>
              <a:t>Collecte de bouchons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B3EDBD-B556-5241-8E18-0AB1E13F4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03" y="5437027"/>
            <a:ext cx="10612582" cy="1311887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83B7A6-C25C-634F-AC3D-4CE4294A1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43" y="3815759"/>
            <a:ext cx="2346171" cy="20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4A69CF8-F492-984C-95C4-1A10A2605529}"/>
              </a:ext>
            </a:extLst>
          </p:cNvPr>
          <p:cNvSpPr txBox="1"/>
          <p:nvPr/>
        </p:nvSpPr>
        <p:spPr>
          <a:xfrm>
            <a:off x="267194" y="213993"/>
            <a:ext cx="1081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00B050"/>
                </a:solidFill>
              </a:rPr>
              <a:t>Quelques projets …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5552E86-E2F7-8A45-AAB3-DDB909CD3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534">
            <a:off x="5371064" y="1472539"/>
            <a:ext cx="6214675" cy="349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756EF383-A272-FD49-9698-3F61D3580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62" y="213993"/>
            <a:ext cx="4503119" cy="563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3DE388F-68BD-BA41-8310-19AD35D0926A}"/>
              </a:ext>
            </a:extLst>
          </p:cNvPr>
          <p:cNvSpPr txBox="1"/>
          <p:nvPr/>
        </p:nvSpPr>
        <p:spPr>
          <a:xfrm>
            <a:off x="152401" y="2472279"/>
            <a:ext cx="478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rgbClr val="00B050"/>
                </a:solidFill>
              </a:rPr>
              <a:t>Cendrier sondage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56810B-D635-1649-8F13-D85740EE6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03" y="5437027"/>
            <a:ext cx="10612582" cy="1311887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9EF643-29F3-0D41-BF30-92A92F6C8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43" y="3815759"/>
            <a:ext cx="2346171" cy="20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1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883CB75-8A51-C643-8236-AC563B4F8D49}"/>
              </a:ext>
            </a:extLst>
          </p:cNvPr>
          <p:cNvSpPr txBox="1"/>
          <p:nvPr/>
        </p:nvSpPr>
        <p:spPr>
          <a:xfrm>
            <a:off x="267194" y="213993"/>
            <a:ext cx="1081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00B050"/>
                </a:solidFill>
              </a:rPr>
              <a:t>Quelques projets …</a:t>
            </a:r>
          </a:p>
        </p:txBody>
      </p:sp>
      <p:pic>
        <p:nvPicPr>
          <p:cNvPr id="3074" name="Picture 2" descr="Pile De Documents Papier Et Dossiers Dans Des Boîtes En Carton Vector  Illustration Clip Art Libres De Droits , Vecteurs Et Illustration. Image  97938565.">
            <a:extLst>
              <a:ext uri="{FF2B5EF4-FFF2-40B4-BE49-F238E27FC236}">
                <a16:creationId xmlns:a16="http://schemas.microsoft.com/office/drawing/2014/main" id="{4C8CBC39-3A6C-AF48-9640-2DEFC618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941">
            <a:off x="6271036" y="249373"/>
            <a:ext cx="5215252" cy="521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7B4EEDE-D751-A74E-B874-34A89976F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3"/>
          <a:stretch/>
        </p:blipFill>
        <p:spPr bwMode="auto">
          <a:xfrm>
            <a:off x="6593455" y="263322"/>
            <a:ext cx="4570413" cy="549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3A01A72-201C-6A48-B42B-A9DFAEB1C48C}"/>
              </a:ext>
            </a:extLst>
          </p:cNvPr>
          <p:cNvSpPr txBox="1"/>
          <p:nvPr/>
        </p:nvSpPr>
        <p:spPr>
          <a:xfrm>
            <a:off x="152401" y="1467867"/>
            <a:ext cx="478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rgbClr val="00B050"/>
                </a:solidFill>
              </a:rPr>
              <a:t>Tri du papier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711DA5-C088-6149-9BEE-0E002E26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86" y="3940736"/>
            <a:ext cx="10612582" cy="1311887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B049C0-318D-8F41-B063-F008026B8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86" y="5262166"/>
            <a:ext cx="10818421" cy="149002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37758E-9BF1-F34E-8D8A-AA5042682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46851"/>
            <a:ext cx="2346171" cy="20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0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IMAL Bande Annonce VF (Documentaire, 2021) Cyril Dion">
            <a:hlinkClick r:id="rId2"/>
            <a:extLst>
              <a:ext uri="{FF2B5EF4-FFF2-40B4-BE49-F238E27FC236}">
                <a16:creationId xmlns:a16="http://schemas.microsoft.com/office/drawing/2014/main" id="{A8D89351-AC71-6643-97B6-17EDE613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39" y="1968319"/>
            <a:ext cx="5647376" cy="317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3C2D29-7FD6-2D41-828F-A227477CEB33}"/>
              </a:ext>
            </a:extLst>
          </p:cNvPr>
          <p:cNvSpPr txBox="1"/>
          <p:nvPr/>
        </p:nvSpPr>
        <p:spPr>
          <a:xfrm>
            <a:off x="267194" y="213993"/>
            <a:ext cx="1081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00B050"/>
                </a:solidFill>
              </a:rPr>
              <a:t>Quelques projets 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9C136F-4681-5C47-B2C5-951B3A493A43}"/>
              </a:ext>
            </a:extLst>
          </p:cNvPr>
          <p:cNvSpPr txBox="1"/>
          <p:nvPr/>
        </p:nvSpPr>
        <p:spPr>
          <a:xfrm>
            <a:off x="382748" y="1982450"/>
            <a:ext cx="4787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rgbClr val="00B050"/>
                </a:solidFill>
              </a:rPr>
              <a:t>Visionnage du film « ANIMAL »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475DE4-C7F3-1944-96B5-E8ADFD260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94" y="5364334"/>
            <a:ext cx="11702473" cy="128231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C71D634-DE0E-174C-A403-3859FB058429}"/>
              </a:ext>
            </a:extLst>
          </p:cNvPr>
          <p:cNvSpPr txBox="1"/>
          <p:nvPr/>
        </p:nvSpPr>
        <p:spPr>
          <a:xfrm>
            <a:off x="5062187" y="107473"/>
            <a:ext cx="6907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B050"/>
                </a:solidFill>
              </a:rPr>
              <a:t>Ce film illustre le cheminement d’un établissement E3D « pour agir il faut comprendre et connaitre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678F300-6F35-D14F-AC27-D9E0121D2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90" y="3648366"/>
            <a:ext cx="1943847" cy="2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88</Words>
  <Application>Microsoft Office PowerPoint</Application>
  <PresentationFormat>Grand écran</PresentationFormat>
  <Paragraphs>19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Roboto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eve mourey</dc:creator>
  <cp:lastModifiedBy>Yannick GERIN</cp:lastModifiedBy>
  <cp:revision>4</cp:revision>
  <dcterms:created xsi:type="dcterms:W3CDTF">2021-11-11T09:50:43Z</dcterms:created>
  <dcterms:modified xsi:type="dcterms:W3CDTF">2023-06-06T13:36:33Z</dcterms:modified>
</cp:coreProperties>
</file>